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81" r:id="rId2"/>
    <p:sldId id="278" r:id="rId3"/>
    <p:sldId id="280" r:id="rId4"/>
    <p:sldId id="300" r:id="rId5"/>
    <p:sldId id="299" r:id="rId6"/>
    <p:sldId id="301" r:id="rId7"/>
    <p:sldId id="302" r:id="rId8"/>
    <p:sldId id="303" r:id="rId9"/>
    <p:sldId id="304" r:id="rId10"/>
    <p:sldId id="305" r:id="rId11"/>
    <p:sldId id="306" r:id="rId12"/>
    <p:sldId id="310" r:id="rId13"/>
    <p:sldId id="319" r:id="rId14"/>
    <p:sldId id="308" r:id="rId15"/>
    <p:sldId id="307" r:id="rId16"/>
    <p:sldId id="320" r:id="rId17"/>
    <p:sldId id="309" r:id="rId18"/>
    <p:sldId id="311" r:id="rId19"/>
    <p:sldId id="313" r:id="rId20"/>
    <p:sldId id="312" r:id="rId21"/>
    <p:sldId id="314" r:id="rId22"/>
    <p:sldId id="315" r:id="rId23"/>
    <p:sldId id="316" r:id="rId24"/>
    <p:sldId id="317" r:id="rId25"/>
    <p:sldId id="318" r:id="rId26"/>
    <p:sldId id="283" r:id="rId27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29"/>
      <p:bold r:id="rId30"/>
    </p:embeddedFont>
    <p:embeddedFont>
      <p:font typeface="DFKai-SB" panose="03000509000000000000" pitchFamily="65" charset="-12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经典特宋简" panose="02010600030101010101" charset="-122"/>
      <p:regular r:id="rId36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89"/>
    <a:srgbClr val="0996FF"/>
    <a:srgbClr val="FFCF37"/>
    <a:srgbClr val="E7E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4236886-B143-43F9-878F-188B1AEEEDCD}" type="datetimeFigureOut">
              <a:rPr lang="zh-CN" altLang="en-US"/>
              <a:pPr>
                <a:defRPr/>
              </a:pPr>
              <a:t>2017/11/6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9F50200-B13D-4150-85DA-7385C48DC2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27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50200-B13D-4150-85DA-7385C48DC235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928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61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1763713" y="0"/>
            <a:ext cx="7380287" cy="515778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10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7380288" cy="515778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26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24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80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21521B9-F3D0-482A-91BA-951E4740082E}" type="datetimeFigureOut">
              <a:rPr lang="zh-CN" altLang="en-US"/>
              <a:pPr>
                <a:defRPr/>
              </a:pPr>
              <a:t>2017/11/6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A73285-2B39-4D35-8046-E04F43B7F5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2554288" y="627534"/>
            <a:ext cx="0" cy="4104456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9">
            <a:extLst>
              <a:ext uri="{FF2B5EF4-FFF2-40B4-BE49-F238E27FC236}">
                <a16:creationId xmlns:a16="http://schemas.microsoft.com/office/drawing/2014/main" id="{5A355193-5D13-433B-9788-53628E58884B}"/>
              </a:ext>
            </a:extLst>
          </p:cNvPr>
          <p:cNvSpPr txBox="1"/>
          <p:nvPr/>
        </p:nvSpPr>
        <p:spPr>
          <a:xfrm>
            <a:off x="2926997" y="1779662"/>
            <a:ext cx="610661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pc="1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经典特宋简" pitchFamily="49" charset="-122"/>
              </a:rPr>
              <a:t>知识管理 </a:t>
            </a:r>
            <a:r>
              <a:rPr lang="en-US" altLang="zh-CN" sz="3200" b="1" spc="1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经典特宋简" pitchFamily="49" charset="-122"/>
              </a:rPr>
              <a:t>&amp; Alfresco</a:t>
            </a:r>
            <a:endParaRPr lang="zh-CN" altLang="en-US" sz="3200" b="1" spc="1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经典特宋简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8560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燕尾形 33"/>
          <p:cNvSpPr/>
          <p:nvPr/>
        </p:nvSpPr>
        <p:spPr>
          <a:xfrm>
            <a:off x="184150" y="339725"/>
            <a:ext cx="503238" cy="50323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燕尾形 35"/>
          <p:cNvSpPr/>
          <p:nvPr/>
        </p:nvSpPr>
        <p:spPr>
          <a:xfrm>
            <a:off x="458788" y="339725"/>
            <a:ext cx="504825" cy="503238"/>
          </a:xfrm>
          <a:prstGeom prst="chevr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331595" y="337820"/>
            <a:ext cx="635" cy="345821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">
            <a:extLst>
              <a:ext uri="{FF2B5EF4-FFF2-40B4-BE49-F238E27FC236}">
                <a16:creationId xmlns:a16="http://schemas.microsoft.com/office/drawing/2014/main" id="{562232EA-923B-4A94-8F34-8D2861E7B9B3}"/>
              </a:ext>
            </a:extLst>
          </p:cNvPr>
          <p:cNvSpPr/>
          <p:nvPr/>
        </p:nvSpPr>
        <p:spPr>
          <a:xfrm>
            <a:off x="2627784" y="195486"/>
            <a:ext cx="5688632" cy="5684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889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FFC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C6BF0A1D-6469-4346-9531-F4F07A5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321537"/>
            <a:ext cx="3496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2.3.2    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上传文件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870DF482-F221-4547-A9CC-5A62A967A3F1}"/>
              </a:ext>
            </a:extLst>
          </p:cNvPr>
          <p:cNvCxnSpPr/>
          <p:nvPr/>
        </p:nvCxnSpPr>
        <p:spPr>
          <a:xfrm>
            <a:off x="3635896" y="260672"/>
            <a:ext cx="0" cy="45085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98F322FC-4239-499E-854B-4CEBC03BA7AC}"/>
              </a:ext>
            </a:extLst>
          </p:cNvPr>
          <p:cNvSpPr txBox="1"/>
          <p:nvPr/>
        </p:nvSpPr>
        <p:spPr>
          <a:xfrm>
            <a:off x="899592" y="2823210"/>
            <a:ext cx="461665" cy="10543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存储库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1F27596-F065-43FB-B08A-5C12B698577D}"/>
              </a:ext>
            </a:extLst>
          </p:cNvPr>
          <p:cNvSpPr txBox="1"/>
          <p:nvPr/>
        </p:nvSpPr>
        <p:spPr>
          <a:xfrm rot="5400000">
            <a:off x="256633" y="1340821"/>
            <a:ext cx="259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Alfresco</a:t>
            </a:r>
            <a:endParaRPr lang="zh-CN" altLang="en-US" sz="32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EC21E2C-5105-4312-BE43-B02E62861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5" y="916880"/>
            <a:ext cx="4581153" cy="41494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74409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燕尾形 33"/>
          <p:cNvSpPr/>
          <p:nvPr/>
        </p:nvSpPr>
        <p:spPr>
          <a:xfrm>
            <a:off x="184150" y="339725"/>
            <a:ext cx="503238" cy="50323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燕尾形 35"/>
          <p:cNvSpPr/>
          <p:nvPr/>
        </p:nvSpPr>
        <p:spPr>
          <a:xfrm>
            <a:off x="458788" y="339725"/>
            <a:ext cx="504825" cy="503238"/>
          </a:xfrm>
          <a:prstGeom prst="chevr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331595" y="337820"/>
            <a:ext cx="635" cy="345821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">
            <a:extLst>
              <a:ext uri="{FF2B5EF4-FFF2-40B4-BE49-F238E27FC236}">
                <a16:creationId xmlns:a16="http://schemas.microsoft.com/office/drawing/2014/main" id="{562232EA-923B-4A94-8F34-8D2861E7B9B3}"/>
              </a:ext>
            </a:extLst>
          </p:cNvPr>
          <p:cNvSpPr/>
          <p:nvPr/>
        </p:nvSpPr>
        <p:spPr>
          <a:xfrm>
            <a:off x="2627784" y="195486"/>
            <a:ext cx="5688632" cy="5684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889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FFC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C6BF0A1D-6469-4346-9531-F4F07A5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321537"/>
            <a:ext cx="40324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2.3.3    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编辑文件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870DF482-F221-4547-A9CC-5A62A967A3F1}"/>
              </a:ext>
            </a:extLst>
          </p:cNvPr>
          <p:cNvCxnSpPr/>
          <p:nvPr/>
        </p:nvCxnSpPr>
        <p:spPr>
          <a:xfrm>
            <a:off x="3635896" y="260672"/>
            <a:ext cx="0" cy="45085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98F322FC-4239-499E-854B-4CEBC03BA7AC}"/>
              </a:ext>
            </a:extLst>
          </p:cNvPr>
          <p:cNvSpPr txBox="1"/>
          <p:nvPr/>
        </p:nvSpPr>
        <p:spPr>
          <a:xfrm>
            <a:off x="899592" y="2823210"/>
            <a:ext cx="461665" cy="10543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操作文件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1F27596-F065-43FB-B08A-5C12B698577D}"/>
              </a:ext>
            </a:extLst>
          </p:cNvPr>
          <p:cNvSpPr txBox="1"/>
          <p:nvPr/>
        </p:nvSpPr>
        <p:spPr>
          <a:xfrm rot="5400000">
            <a:off x="256633" y="1340821"/>
            <a:ext cx="259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Alfresco</a:t>
            </a:r>
            <a:endParaRPr lang="zh-CN" altLang="en-US" sz="32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DEC9A4F-D91C-4D47-B95C-D97C858D2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347614"/>
            <a:ext cx="7062163" cy="34716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59742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燕尾形 33"/>
          <p:cNvSpPr/>
          <p:nvPr/>
        </p:nvSpPr>
        <p:spPr>
          <a:xfrm>
            <a:off x="184150" y="339725"/>
            <a:ext cx="503238" cy="50323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燕尾形 35"/>
          <p:cNvSpPr/>
          <p:nvPr/>
        </p:nvSpPr>
        <p:spPr>
          <a:xfrm>
            <a:off x="458788" y="339725"/>
            <a:ext cx="504825" cy="503238"/>
          </a:xfrm>
          <a:prstGeom prst="chevr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331595" y="337820"/>
            <a:ext cx="635" cy="345821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">
            <a:extLst>
              <a:ext uri="{FF2B5EF4-FFF2-40B4-BE49-F238E27FC236}">
                <a16:creationId xmlns:a16="http://schemas.microsoft.com/office/drawing/2014/main" id="{562232EA-923B-4A94-8F34-8D2861E7B9B3}"/>
              </a:ext>
            </a:extLst>
          </p:cNvPr>
          <p:cNvSpPr/>
          <p:nvPr/>
        </p:nvSpPr>
        <p:spPr>
          <a:xfrm>
            <a:off x="2627784" y="195486"/>
            <a:ext cx="5688632" cy="5684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889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FFC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C6BF0A1D-6469-4346-9531-F4F07A5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321537"/>
            <a:ext cx="48965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2.3.3    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编辑文件 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方式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870DF482-F221-4547-A9CC-5A62A967A3F1}"/>
              </a:ext>
            </a:extLst>
          </p:cNvPr>
          <p:cNvCxnSpPr/>
          <p:nvPr/>
        </p:nvCxnSpPr>
        <p:spPr>
          <a:xfrm>
            <a:off x="3635896" y="260672"/>
            <a:ext cx="0" cy="45085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98F322FC-4239-499E-854B-4CEBC03BA7AC}"/>
              </a:ext>
            </a:extLst>
          </p:cNvPr>
          <p:cNvSpPr txBox="1"/>
          <p:nvPr/>
        </p:nvSpPr>
        <p:spPr>
          <a:xfrm>
            <a:off x="899592" y="2823210"/>
            <a:ext cx="461665" cy="10543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操作文件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1F27596-F065-43FB-B08A-5C12B698577D}"/>
              </a:ext>
            </a:extLst>
          </p:cNvPr>
          <p:cNvSpPr txBox="1"/>
          <p:nvPr/>
        </p:nvSpPr>
        <p:spPr>
          <a:xfrm rot="5400000">
            <a:off x="256633" y="1340821"/>
            <a:ext cx="259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Alfresco</a:t>
            </a:r>
            <a:endParaRPr lang="zh-CN" altLang="en-US" sz="32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A587E57-C78A-4544-B08D-911DA615831E}"/>
              </a:ext>
            </a:extLst>
          </p:cNvPr>
          <p:cNvSpPr txBox="1"/>
          <p:nvPr/>
        </p:nvSpPr>
        <p:spPr>
          <a:xfrm>
            <a:off x="2627784" y="1208939"/>
            <a:ext cx="54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、在 </a:t>
            </a:r>
            <a:r>
              <a:rPr lang="en-US" altLang="zh-CN" dirty="0"/>
              <a:t>Alfresco Share </a:t>
            </a:r>
            <a:r>
              <a:rPr lang="zh-CN" altLang="en-US" dirty="0"/>
              <a:t>中编辑</a:t>
            </a:r>
          </a:p>
          <a:p>
            <a:r>
              <a:rPr lang="zh-CN" altLang="en-US" dirty="0"/>
              <a:t>即在浏览器中在线编辑，但根据文件类型，有些类型没有在线编辑功能。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、离线编辑</a:t>
            </a:r>
            <a:endParaRPr lang="en-US" altLang="zh-CN" dirty="0"/>
          </a:p>
          <a:p>
            <a:r>
              <a:rPr lang="zh-CN" altLang="en-US" dirty="0"/>
              <a:t>锁定此文件后，下载它到本地。</a:t>
            </a:r>
            <a:endParaRPr lang="en-US" altLang="zh-CN" dirty="0"/>
          </a:p>
          <a:p>
            <a:r>
              <a:rPr lang="zh-CN" altLang="en-US" dirty="0"/>
              <a:t>可以编辑后上传，也可以取消编辑。</a:t>
            </a:r>
            <a:endParaRPr lang="en-US" altLang="zh-CN" dirty="0"/>
          </a:p>
          <a:p>
            <a:r>
              <a:rPr lang="zh-CN" altLang="en-US" dirty="0"/>
              <a:t>在这个过程中，其他人无权限编辑此文件。</a:t>
            </a: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61870AE-DD79-4790-A795-E30C7E97B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00" y="3544694"/>
            <a:ext cx="6248400" cy="13525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48910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燕尾形 33"/>
          <p:cNvSpPr/>
          <p:nvPr/>
        </p:nvSpPr>
        <p:spPr>
          <a:xfrm>
            <a:off x="184150" y="339725"/>
            <a:ext cx="503238" cy="50323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燕尾形 35"/>
          <p:cNvSpPr/>
          <p:nvPr/>
        </p:nvSpPr>
        <p:spPr>
          <a:xfrm>
            <a:off x="458788" y="339725"/>
            <a:ext cx="504825" cy="503238"/>
          </a:xfrm>
          <a:prstGeom prst="chevr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331595" y="337820"/>
            <a:ext cx="635" cy="345821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">
            <a:extLst>
              <a:ext uri="{FF2B5EF4-FFF2-40B4-BE49-F238E27FC236}">
                <a16:creationId xmlns:a16="http://schemas.microsoft.com/office/drawing/2014/main" id="{562232EA-923B-4A94-8F34-8D2861E7B9B3}"/>
              </a:ext>
            </a:extLst>
          </p:cNvPr>
          <p:cNvSpPr/>
          <p:nvPr/>
        </p:nvSpPr>
        <p:spPr>
          <a:xfrm>
            <a:off x="2627784" y="195486"/>
            <a:ext cx="5688632" cy="5684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889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FFC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C6BF0A1D-6469-4346-9531-F4F07A5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321537"/>
            <a:ext cx="3496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2.3.3    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操作文件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870DF482-F221-4547-A9CC-5A62A967A3F1}"/>
              </a:ext>
            </a:extLst>
          </p:cNvPr>
          <p:cNvCxnSpPr/>
          <p:nvPr/>
        </p:nvCxnSpPr>
        <p:spPr>
          <a:xfrm>
            <a:off x="3635896" y="260672"/>
            <a:ext cx="0" cy="45085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98F322FC-4239-499E-854B-4CEBC03BA7AC}"/>
              </a:ext>
            </a:extLst>
          </p:cNvPr>
          <p:cNvSpPr txBox="1"/>
          <p:nvPr/>
        </p:nvSpPr>
        <p:spPr>
          <a:xfrm>
            <a:off x="899592" y="2823210"/>
            <a:ext cx="461665" cy="10543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操作文件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1F27596-F065-43FB-B08A-5C12B698577D}"/>
              </a:ext>
            </a:extLst>
          </p:cNvPr>
          <p:cNvSpPr txBox="1"/>
          <p:nvPr/>
        </p:nvSpPr>
        <p:spPr>
          <a:xfrm rot="5400000">
            <a:off x="256633" y="1340821"/>
            <a:ext cx="259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Alfresco</a:t>
            </a:r>
            <a:endParaRPr lang="zh-CN" altLang="en-US" sz="32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06D321B-109C-4C17-975B-AE9386561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445" y="899771"/>
            <a:ext cx="6705600" cy="40576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74825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燕尾形 33"/>
          <p:cNvSpPr/>
          <p:nvPr/>
        </p:nvSpPr>
        <p:spPr>
          <a:xfrm>
            <a:off x="184150" y="339725"/>
            <a:ext cx="503238" cy="50323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燕尾形 35"/>
          <p:cNvSpPr/>
          <p:nvPr/>
        </p:nvSpPr>
        <p:spPr>
          <a:xfrm>
            <a:off x="458788" y="339725"/>
            <a:ext cx="504825" cy="503238"/>
          </a:xfrm>
          <a:prstGeom prst="chevr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331595" y="337820"/>
            <a:ext cx="635" cy="345821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">
            <a:extLst>
              <a:ext uri="{FF2B5EF4-FFF2-40B4-BE49-F238E27FC236}">
                <a16:creationId xmlns:a16="http://schemas.microsoft.com/office/drawing/2014/main" id="{562232EA-923B-4A94-8F34-8D2861E7B9B3}"/>
              </a:ext>
            </a:extLst>
          </p:cNvPr>
          <p:cNvSpPr/>
          <p:nvPr/>
        </p:nvSpPr>
        <p:spPr>
          <a:xfrm>
            <a:off x="2627784" y="195486"/>
            <a:ext cx="5688632" cy="5684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889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FFC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C6BF0A1D-6469-4346-9531-F4F07A5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321537"/>
            <a:ext cx="48965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2.3.3    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操作文件 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编辑属性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870DF482-F221-4547-A9CC-5A62A967A3F1}"/>
              </a:ext>
            </a:extLst>
          </p:cNvPr>
          <p:cNvCxnSpPr/>
          <p:nvPr/>
        </p:nvCxnSpPr>
        <p:spPr>
          <a:xfrm>
            <a:off x="3635896" y="260672"/>
            <a:ext cx="0" cy="45085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98F322FC-4239-499E-854B-4CEBC03BA7AC}"/>
              </a:ext>
            </a:extLst>
          </p:cNvPr>
          <p:cNvSpPr txBox="1"/>
          <p:nvPr/>
        </p:nvSpPr>
        <p:spPr>
          <a:xfrm>
            <a:off x="899592" y="2823210"/>
            <a:ext cx="461665" cy="10543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操作文件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1F27596-F065-43FB-B08A-5C12B698577D}"/>
              </a:ext>
            </a:extLst>
          </p:cNvPr>
          <p:cNvSpPr txBox="1"/>
          <p:nvPr/>
        </p:nvSpPr>
        <p:spPr>
          <a:xfrm rot="5400000">
            <a:off x="256633" y="1340821"/>
            <a:ext cx="259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Alfresco</a:t>
            </a:r>
            <a:endParaRPr lang="zh-CN" altLang="en-US" sz="32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1E34309-018D-414B-B483-D7101289A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847698"/>
            <a:ext cx="5276850" cy="4095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7FE5FE3-CF12-4BA4-8A81-F333E8B83021}"/>
              </a:ext>
            </a:extLst>
          </p:cNvPr>
          <p:cNvSpPr txBox="1"/>
          <p:nvPr/>
        </p:nvSpPr>
        <p:spPr>
          <a:xfrm>
            <a:off x="7565104" y="188225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重命名文件</a:t>
            </a:r>
          </a:p>
        </p:txBody>
      </p:sp>
    </p:spTree>
    <p:extLst>
      <p:ext uri="{BB962C8B-B14F-4D97-AF65-F5344CB8AC3E}">
        <p14:creationId xmlns:p14="http://schemas.microsoft.com/office/powerpoint/2010/main" val="989895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燕尾形 33"/>
          <p:cNvSpPr/>
          <p:nvPr/>
        </p:nvSpPr>
        <p:spPr>
          <a:xfrm>
            <a:off x="184150" y="339725"/>
            <a:ext cx="503238" cy="50323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燕尾形 35"/>
          <p:cNvSpPr/>
          <p:nvPr/>
        </p:nvSpPr>
        <p:spPr>
          <a:xfrm>
            <a:off x="458788" y="339725"/>
            <a:ext cx="504825" cy="503238"/>
          </a:xfrm>
          <a:prstGeom prst="chevr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331595" y="337820"/>
            <a:ext cx="635" cy="345821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">
            <a:extLst>
              <a:ext uri="{FF2B5EF4-FFF2-40B4-BE49-F238E27FC236}">
                <a16:creationId xmlns:a16="http://schemas.microsoft.com/office/drawing/2014/main" id="{562232EA-923B-4A94-8F34-8D2861E7B9B3}"/>
              </a:ext>
            </a:extLst>
          </p:cNvPr>
          <p:cNvSpPr/>
          <p:nvPr/>
        </p:nvSpPr>
        <p:spPr>
          <a:xfrm>
            <a:off x="2627784" y="195486"/>
            <a:ext cx="5688632" cy="5684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889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FFC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C6BF0A1D-6469-4346-9531-F4F07A5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321537"/>
            <a:ext cx="5277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2.3.3    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操作文件 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共享（公共链接）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870DF482-F221-4547-A9CC-5A62A967A3F1}"/>
              </a:ext>
            </a:extLst>
          </p:cNvPr>
          <p:cNvCxnSpPr/>
          <p:nvPr/>
        </p:nvCxnSpPr>
        <p:spPr>
          <a:xfrm>
            <a:off x="3635896" y="260672"/>
            <a:ext cx="0" cy="45085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98F322FC-4239-499E-854B-4CEBC03BA7AC}"/>
              </a:ext>
            </a:extLst>
          </p:cNvPr>
          <p:cNvSpPr txBox="1"/>
          <p:nvPr/>
        </p:nvSpPr>
        <p:spPr>
          <a:xfrm>
            <a:off x="899592" y="2823210"/>
            <a:ext cx="461665" cy="10543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操作文件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1F27596-F065-43FB-B08A-5C12B698577D}"/>
              </a:ext>
            </a:extLst>
          </p:cNvPr>
          <p:cNvSpPr txBox="1"/>
          <p:nvPr/>
        </p:nvSpPr>
        <p:spPr>
          <a:xfrm rot="5400000">
            <a:off x="256633" y="1340821"/>
            <a:ext cx="259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Alfresco</a:t>
            </a:r>
            <a:endParaRPr lang="zh-CN" altLang="en-US" sz="32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AC8548E-0C67-4C49-9230-347CF8DF8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12" y="987574"/>
            <a:ext cx="6581775" cy="1847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303D4AB-5ABE-4DA4-98F9-1FA3BEF90E9B}"/>
              </a:ext>
            </a:extLst>
          </p:cNvPr>
          <p:cNvSpPr txBox="1"/>
          <p:nvPr/>
        </p:nvSpPr>
        <p:spPr>
          <a:xfrm>
            <a:off x="2617564" y="3059014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共享后，任何人通过此公共链接可查看该文档；</a:t>
            </a:r>
            <a:endParaRPr lang="en-US" altLang="zh-CN" dirty="0"/>
          </a:p>
          <a:p>
            <a:r>
              <a:rPr lang="zh-CN" altLang="en-US" dirty="0"/>
              <a:t>在此处可以取消共享。</a:t>
            </a:r>
            <a:endParaRPr lang="en-US" altLang="zh-CN" dirty="0"/>
          </a:p>
          <a:p>
            <a:r>
              <a:rPr lang="zh-CN" altLang="en-US" b="1" u="sng" dirty="0">
                <a:solidFill>
                  <a:srgbClr val="FF0000"/>
                </a:solidFill>
              </a:rPr>
              <a:t>不建议共享到社交平台！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81CC001-2779-4050-A752-AE1EFE21D84F}"/>
              </a:ext>
            </a:extLst>
          </p:cNvPr>
          <p:cNvSpPr txBox="1"/>
          <p:nvPr/>
        </p:nvSpPr>
        <p:spPr>
          <a:xfrm>
            <a:off x="2627784" y="4221111"/>
            <a:ext cx="549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发</a:t>
            </a:r>
            <a:r>
              <a:rPr lang="zh-CN" altLang="en-US" b="1" dirty="0"/>
              <a:t>邮件</a:t>
            </a:r>
            <a:r>
              <a:rPr lang="zh-CN" altLang="en-US" dirty="0"/>
              <a:t>时如果</a:t>
            </a:r>
            <a:r>
              <a:rPr lang="zh-CN" altLang="en-US" b="1" dirty="0"/>
              <a:t>附件过大</a:t>
            </a:r>
            <a:r>
              <a:rPr lang="zh-CN" altLang="en-US" dirty="0"/>
              <a:t>，可通过此方式共享给对方，</a:t>
            </a:r>
            <a:endParaRPr lang="en-US" altLang="zh-CN" dirty="0"/>
          </a:p>
          <a:p>
            <a:r>
              <a:rPr lang="zh-CN" altLang="en-US" dirty="0"/>
              <a:t>但事后记得</a:t>
            </a:r>
            <a:r>
              <a:rPr lang="zh-CN" altLang="en-US" b="1" u="sng" dirty="0">
                <a:solidFill>
                  <a:srgbClr val="FF0000"/>
                </a:solidFill>
              </a:rPr>
              <a:t>取消共享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75370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燕尾形 33"/>
          <p:cNvSpPr/>
          <p:nvPr/>
        </p:nvSpPr>
        <p:spPr>
          <a:xfrm>
            <a:off x="184150" y="339725"/>
            <a:ext cx="503238" cy="50323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燕尾形 35"/>
          <p:cNvSpPr/>
          <p:nvPr/>
        </p:nvSpPr>
        <p:spPr>
          <a:xfrm>
            <a:off x="458788" y="339725"/>
            <a:ext cx="504825" cy="503238"/>
          </a:xfrm>
          <a:prstGeom prst="chevr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331595" y="337820"/>
            <a:ext cx="635" cy="345821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">
            <a:extLst>
              <a:ext uri="{FF2B5EF4-FFF2-40B4-BE49-F238E27FC236}">
                <a16:creationId xmlns:a16="http://schemas.microsoft.com/office/drawing/2014/main" id="{562232EA-923B-4A94-8F34-8D2861E7B9B3}"/>
              </a:ext>
            </a:extLst>
          </p:cNvPr>
          <p:cNvSpPr/>
          <p:nvPr/>
        </p:nvSpPr>
        <p:spPr>
          <a:xfrm>
            <a:off x="2627784" y="195486"/>
            <a:ext cx="5688632" cy="5684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889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FFC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C6BF0A1D-6469-4346-9531-F4F07A5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321537"/>
            <a:ext cx="48965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2.3.3    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操作文件 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共享（内部）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870DF482-F221-4547-A9CC-5A62A967A3F1}"/>
              </a:ext>
            </a:extLst>
          </p:cNvPr>
          <p:cNvCxnSpPr/>
          <p:nvPr/>
        </p:nvCxnSpPr>
        <p:spPr>
          <a:xfrm>
            <a:off x="3635896" y="260672"/>
            <a:ext cx="0" cy="45085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98F322FC-4239-499E-854B-4CEBC03BA7AC}"/>
              </a:ext>
            </a:extLst>
          </p:cNvPr>
          <p:cNvSpPr txBox="1"/>
          <p:nvPr/>
        </p:nvSpPr>
        <p:spPr>
          <a:xfrm>
            <a:off x="899592" y="2823210"/>
            <a:ext cx="461665" cy="10543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操作文件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1F27596-F065-43FB-B08A-5C12B698577D}"/>
              </a:ext>
            </a:extLst>
          </p:cNvPr>
          <p:cNvSpPr txBox="1"/>
          <p:nvPr/>
        </p:nvSpPr>
        <p:spPr>
          <a:xfrm rot="5400000">
            <a:off x="256633" y="1340821"/>
            <a:ext cx="259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Alfresco</a:t>
            </a:r>
            <a:endParaRPr lang="zh-CN" altLang="en-US" sz="32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303D4AB-5ABE-4DA4-98F9-1FA3BEF90E9B}"/>
              </a:ext>
            </a:extLst>
          </p:cNvPr>
          <p:cNvSpPr txBox="1"/>
          <p:nvPr/>
        </p:nvSpPr>
        <p:spPr>
          <a:xfrm>
            <a:off x="2987824" y="2931790"/>
            <a:ext cx="549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共享后，只有拥有本系统帐号的人才能看到此文档，</a:t>
            </a:r>
            <a:endParaRPr lang="en-US" altLang="zh-CN" dirty="0"/>
          </a:p>
          <a:p>
            <a:r>
              <a:rPr lang="zh-CN" altLang="en-US" dirty="0"/>
              <a:t>因为需要登录，其实算单位内部共享。</a:t>
            </a:r>
            <a:endParaRPr lang="en-US" altLang="zh-CN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8B7DB53-CFA7-48A9-8F14-C004E797B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491630"/>
            <a:ext cx="3924300" cy="971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65C4872-0C6E-4060-B887-E6B25EEC2449}"/>
              </a:ext>
            </a:extLst>
          </p:cNvPr>
          <p:cNvSpPr txBox="1"/>
          <p:nvPr/>
        </p:nvSpPr>
        <p:spPr>
          <a:xfrm>
            <a:off x="2987824" y="3868953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发邮件时附件如果过大，可通过此方式共享给对方。</a:t>
            </a:r>
          </a:p>
        </p:txBody>
      </p:sp>
    </p:spTree>
    <p:extLst>
      <p:ext uri="{BB962C8B-B14F-4D97-AF65-F5344CB8AC3E}">
        <p14:creationId xmlns:p14="http://schemas.microsoft.com/office/powerpoint/2010/main" val="3055318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燕尾形 33"/>
          <p:cNvSpPr/>
          <p:nvPr/>
        </p:nvSpPr>
        <p:spPr>
          <a:xfrm>
            <a:off x="184150" y="339725"/>
            <a:ext cx="503238" cy="50323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燕尾形 35"/>
          <p:cNvSpPr/>
          <p:nvPr/>
        </p:nvSpPr>
        <p:spPr>
          <a:xfrm>
            <a:off x="458788" y="339725"/>
            <a:ext cx="504825" cy="503238"/>
          </a:xfrm>
          <a:prstGeom prst="chevr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331595" y="337820"/>
            <a:ext cx="635" cy="345821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">
            <a:extLst>
              <a:ext uri="{FF2B5EF4-FFF2-40B4-BE49-F238E27FC236}">
                <a16:creationId xmlns:a16="http://schemas.microsoft.com/office/drawing/2014/main" id="{562232EA-923B-4A94-8F34-8D2861E7B9B3}"/>
              </a:ext>
            </a:extLst>
          </p:cNvPr>
          <p:cNvSpPr/>
          <p:nvPr/>
        </p:nvSpPr>
        <p:spPr>
          <a:xfrm>
            <a:off x="2627784" y="195486"/>
            <a:ext cx="5688632" cy="5684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889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FFC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C6BF0A1D-6469-4346-9531-F4F07A5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321537"/>
            <a:ext cx="48965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2.3.3    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操作文件 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上传新版本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870DF482-F221-4547-A9CC-5A62A967A3F1}"/>
              </a:ext>
            </a:extLst>
          </p:cNvPr>
          <p:cNvCxnSpPr/>
          <p:nvPr/>
        </p:nvCxnSpPr>
        <p:spPr>
          <a:xfrm>
            <a:off x="3635896" y="260672"/>
            <a:ext cx="0" cy="45085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98F322FC-4239-499E-854B-4CEBC03BA7AC}"/>
              </a:ext>
            </a:extLst>
          </p:cNvPr>
          <p:cNvSpPr txBox="1"/>
          <p:nvPr/>
        </p:nvSpPr>
        <p:spPr>
          <a:xfrm>
            <a:off x="899592" y="2823210"/>
            <a:ext cx="461665" cy="10543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操作文件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1F27596-F065-43FB-B08A-5C12B698577D}"/>
              </a:ext>
            </a:extLst>
          </p:cNvPr>
          <p:cNvSpPr txBox="1"/>
          <p:nvPr/>
        </p:nvSpPr>
        <p:spPr>
          <a:xfrm rot="5400000">
            <a:off x="256633" y="1340821"/>
            <a:ext cx="259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Alfresco</a:t>
            </a:r>
            <a:endParaRPr lang="zh-CN" altLang="en-US" sz="32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D83003A-E1E0-4F69-AA68-69D0A5FE2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652" y="890035"/>
            <a:ext cx="6067425" cy="3067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8BCB8BC-3208-4384-9E24-7C8C5BDB3887}"/>
              </a:ext>
            </a:extLst>
          </p:cNvPr>
          <p:cNvSpPr txBox="1"/>
          <p:nvPr/>
        </p:nvSpPr>
        <p:spPr>
          <a:xfrm>
            <a:off x="3203848" y="4134287"/>
            <a:ext cx="4801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对一个文件，可以上传一个新的文件覆盖它。</a:t>
            </a:r>
            <a:endParaRPr lang="en-US" altLang="zh-CN" dirty="0"/>
          </a:p>
          <a:p>
            <a:r>
              <a:rPr lang="zh-CN" altLang="en-US" dirty="0"/>
              <a:t>如果改动较小，请选择“次要更改”；</a:t>
            </a:r>
            <a:endParaRPr lang="en-US" altLang="zh-CN" dirty="0"/>
          </a:p>
          <a:p>
            <a:r>
              <a:rPr lang="zh-CN" altLang="en-US" dirty="0"/>
              <a:t>如果改动较大，就选择“主要更改”。</a:t>
            </a:r>
          </a:p>
        </p:txBody>
      </p:sp>
    </p:spTree>
    <p:extLst>
      <p:ext uri="{BB962C8B-B14F-4D97-AF65-F5344CB8AC3E}">
        <p14:creationId xmlns:p14="http://schemas.microsoft.com/office/powerpoint/2010/main" val="2007554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燕尾形 33"/>
          <p:cNvSpPr/>
          <p:nvPr/>
        </p:nvSpPr>
        <p:spPr>
          <a:xfrm>
            <a:off x="184150" y="339725"/>
            <a:ext cx="503238" cy="50323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燕尾形 35"/>
          <p:cNvSpPr/>
          <p:nvPr/>
        </p:nvSpPr>
        <p:spPr>
          <a:xfrm>
            <a:off x="458788" y="339725"/>
            <a:ext cx="504825" cy="503238"/>
          </a:xfrm>
          <a:prstGeom prst="chevr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331595" y="337820"/>
            <a:ext cx="635" cy="345821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">
            <a:extLst>
              <a:ext uri="{FF2B5EF4-FFF2-40B4-BE49-F238E27FC236}">
                <a16:creationId xmlns:a16="http://schemas.microsoft.com/office/drawing/2014/main" id="{562232EA-923B-4A94-8F34-8D2861E7B9B3}"/>
              </a:ext>
            </a:extLst>
          </p:cNvPr>
          <p:cNvSpPr/>
          <p:nvPr/>
        </p:nvSpPr>
        <p:spPr>
          <a:xfrm>
            <a:off x="2627784" y="195486"/>
            <a:ext cx="5688632" cy="5684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889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FFC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C6BF0A1D-6469-4346-9531-F4F07A5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321537"/>
            <a:ext cx="48965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2.3.3    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操作文件 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移动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870DF482-F221-4547-A9CC-5A62A967A3F1}"/>
              </a:ext>
            </a:extLst>
          </p:cNvPr>
          <p:cNvCxnSpPr/>
          <p:nvPr/>
        </p:nvCxnSpPr>
        <p:spPr>
          <a:xfrm>
            <a:off x="3635896" y="260672"/>
            <a:ext cx="0" cy="45085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98F322FC-4239-499E-854B-4CEBC03BA7AC}"/>
              </a:ext>
            </a:extLst>
          </p:cNvPr>
          <p:cNvSpPr txBox="1"/>
          <p:nvPr/>
        </p:nvSpPr>
        <p:spPr>
          <a:xfrm>
            <a:off x="899592" y="2823210"/>
            <a:ext cx="461665" cy="10543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操作文件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1F27596-F065-43FB-B08A-5C12B698577D}"/>
              </a:ext>
            </a:extLst>
          </p:cNvPr>
          <p:cNvSpPr txBox="1"/>
          <p:nvPr/>
        </p:nvSpPr>
        <p:spPr>
          <a:xfrm rot="5400000">
            <a:off x="256633" y="1340821"/>
            <a:ext cx="259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Alfresco</a:t>
            </a:r>
            <a:endParaRPr lang="zh-CN" altLang="en-US" sz="32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DC2DC6C-24D5-4B84-8FB4-2C30CFDCC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615" y="915566"/>
            <a:ext cx="5924550" cy="3695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3ECFF5B-E46D-4634-8CDD-F80BC3606B6B}"/>
              </a:ext>
            </a:extLst>
          </p:cNvPr>
          <p:cNvSpPr txBox="1"/>
          <p:nvPr/>
        </p:nvSpPr>
        <p:spPr>
          <a:xfrm>
            <a:off x="2843808" y="4731990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移动后，原处的文件将不存在。</a:t>
            </a:r>
          </a:p>
        </p:txBody>
      </p:sp>
    </p:spTree>
    <p:extLst>
      <p:ext uri="{BB962C8B-B14F-4D97-AF65-F5344CB8AC3E}">
        <p14:creationId xmlns:p14="http://schemas.microsoft.com/office/powerpoint/2010/main" val="200877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燕尾形 33"/>
          <p:cNvSpPr/>
          <p:nvPr/>
        </p:nvSpPr>
        <p:spPr>
          <a:xfrm>
            <a:off x="184150" y="339725"/>
            <a:ext cx="503238" cy="50323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燕尾形 35"/>
          <p:cNvSpPr/>
          <p:nvPr/>
        </p:nvSpPr>
        <p:spPr>
          <a:xfrm>
            <a:off x="458788" y="339725"/>
            <a:ext cx="504825" cy="503238"/>
          </a:xfrm>
          <a:prstGeom prst="chevr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331595" y="337820"/>
            <a:ext cx="635" cy="345821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">
            <a:extLst>
              <a:ext uri="{FF2B5EF4-FFF2-40B4-BE49-F238E27FC236}">
                <a16:creationId xmlns:a16="http://schemas.microsoft.com/office/drawing/2014/main" id="{562232EA-923B-4A94-8F34-8D2861E7B9B3}"/>
              </a:ext>
            </a:extLst>
          </p:cNvPr>
          <p:cNvSpPr/>
          <p:nvPr/>
        </p:nvSpPr>
        <p:spPr>
          <a:xfrm>
            <a:off x="2627784" y="195486"/>
            <a:ext cx="5688632" cy="5684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889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FFC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C6BF0A1D-6469-4346-9531-F4F07A5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321537"/>
            <a:ext cx="48965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2.3.3    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操作文件 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复制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870DF482-F221-4547-A9CC-5A62A967A3F1}"/>
              </a:ext>
            </a:extLst>
          </p:cNvPr>
          <p:cNvCxnSpPr/>
          <p:nvPr/>
        </p:nvCxnSpPr>
        <p:spPr>
          <a:xfrm>
            <a:off x="3635896" y="260672"/>
            <a:ext cx="0" cy="45085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98F322FC-4239-499E-854B-4CEBC03BA7AC}"/>
              </a:ext>
            </a:extLst>
          </p:cNvPr>
          <p:cNvSpPr txBox="1"/>
          <p:nvPr/>
        </p:nvSpPr>
        <p:spPr>
          <a:xfrm>
            <a:off x="899592" y="2823210"/>
            <a:ext cx="461665" cy="10543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操作文件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1F27596-F065-43FB-B08A-5C12B698577D}"/>
              </a:ext>
            </a:extLst>
          </p:cNvPr>
          <p:cNvSpPr txBox="1"/>
          <p:nvPr/>
        </p:nvSpPr>
        <p:spPr>
          <a:xfrm rot="5400000">
            <a:off x="256633" y="1340821"/>
            <a:ext cx="259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Alfresco</a:t>
            </a:r>
            <a:endParaRPr lang="zh-CN" altLang="en-US" sz="32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D913B26-3300-4D9E-AEC9-226D85B9F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416" y="915566"/>
            <a:ext cx="5715000" cy="3686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7F88F71-2C32-4415-BBAF-D9DD6925A0CC}"/>
              </a:ext>
            </a:extLst>
          </p:cNvPr>
          <p:cNvSpPr txBox="1"/>
          <p:nvPr/>
        </p:nvSpPr>
        <p:spPr>
          <a:xfrm>
            <a:off x="2843808" y="4731990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复制后，原处的文件将仍然存在。</a:t>
            </a:r>
          </a:p>
        </p:txBody>
      </p:sp>
    </p:spTree>
    <p:extLst>
      <p:ext uri="{BB962C8B-B14F-4D97-AF65-F5344CB8AC3E}">
        <p14:creationId xmlns:p14="http://schemas.microsoft.com/office/powerpoint/2010/main" val="415520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燕尾形 33"/>
          <p:cNvSpPr/>
          <p:nvPr/>
        </p:nvSpPr>
        <p:spPr>
          <a:xfrm>
            <a:off x="184150" y="339725"/>
            <a:ext cx="503238" cy="50323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燕尾形 35"/>
          <p:cNvSpPr/>
          <p:nvPr/>
        </p:nvSpPr>
        <p:spPr>
          <a:xfrm>
            <a:off x="458788" y="339725"/>
            <a:ext cx="504825" cy="503238"/>
          </a:xfrm>
          <a:prstGeom prst="chevr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2005" y="2823210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4" name="文本框 3"/>
          <p:cNvSpPr txBox="1"/>
          <p:nvPr/>
        </p:nvSpPr>
        <p:spPr>
          <a:xfrm rot="5400000">
            <a:off x="411558" y="1225501"/>
            <a:ext cx="236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Catalog</a:t>
            </a:r>
            <a:endParaRPr lang="zh-CN" altLang="en-US" sz="32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331595" y="337820"/>
            <a:ext cx="635" cy="345821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">
            <a:extLst>
              <a:ext uri="{FF2B5EF4-FFF2-40B4-BE49-F238E27FC236}">
                <a16:creationId xmlns:a16="http://schemas.microsoft.com/office/drawing/2014/main" id="{562232EA-923B-4A94-8F34-8D2861E7B9B3}"/>
              </a:ext>
            </a:extLst>
          </p:cNvPr>
          <p:cNvSpPr/>
          <p:nvPr/>
        </p:nvSpPr>
        <p:spPr>
          <a:xfrm>
            <a:off x="2267744" y="635046"/>
            <a:ext cx="6408712" cy="5684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889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FFC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圆角矩形 2">
            <a:extLst>
              <a:ext uri="{FF2B5EF4-FFF2-40B4-BE49-F238E27FC236}">
                <a16:creationId xmlns:a16="http://schemas.microsoft.com/office/drawing/2014/main" id="{467A7D73-4DA8-4AAD-BB2B-2078A5F0096D}"/>
              </a:ext>
            </a:extLst>
          </p:cNvPr>
          <p:cNvSpPr/>
          <p:nvPr/>
        </p:nvSpPr>
        <p:spPr>
          <a:xfrm>
            <a:off x="2267744" y="1499196"/>
            <a:ext cx="6408712" cy="5684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889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FFC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圆角矩形 3">
            <a:extLst>
              <a:ext uri="{FF2B5EF4-FFF2-40B4-BE49-F238E27FC236}">
                <a16:creationId xmlns:a16="http://schemas.microsoft.com/office/drawing/2014/main" id="{280C4E73-25C8-4FE2-AC4D-232AA65C8A6D}"/>
              </a:ext>
            </a:extLst>
          </p:cNvPr>
          <p:cNvSpPr/>
          <p:nvPr/>
        </p:nvSpPr>
        <p:spPr>
          <a:xfrm>
            <a:off x="2267744" y="2355726"/>
            <a:ext cx="6408712" cy="5684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889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FFC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C6BF0A1D-6469-4346-9531-F4F07A5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699542"/>
            <a:ext cx="46033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   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知识管理</a:t>
            </a:r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id="{C5F7521C-2297-49F9-9B67-97F9CD5E2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1560675"/>
            <a:ext cx="5832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  Alfresco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3F883995-F9DC-4258-8956-2751B38BF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2443679"/>
            <a:ext cx="43204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  Alfresco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870DF482-F221-4547-A9CC-5A62A967A3F1}"/>
              </a:ext>
            </a:extLst>
          </p:cNvPr>
          <p:cNvCxnSpPr/>
          <p:nvPr/>
        </p:nvCxnSpPr>
        <p:spPr>
          <a:xfrm>
            <a:off x="3275856" y="699542"/>
            <a:ext cx="0" cy="45085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89C585DF-6744-4514-B6B8-DF787881C96E}"/>
              </a:ext>
            </a:extLst>
          </p:cNvPr>
          <p:cNvCxnSpPr/>
          <p:nvPr/>
        </p:nvCxnSpPr>
        <p:spPr>
          <a:xfrm>
            <a:off x="3275856" y="1563638"/>
            <a:ext cx="0" cy="452438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DF3C5607-BF56-421D-A437-530CE2AF23EA}"/>
              </a:ext>
            </a:extLst>
          </p:cNvPr>
          <p:cNvCxnSpPr/>
          <p:nvPr/>
        </p:nvCxnSpPr>
        <p:spPr>
          <a:xfrm>
            <a:off x="3275856" y="2427734"/>
            <a:ext cx="0" cy="45085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807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燕尾形 33"/>
          <p:cNvSpPr/>
          <p:nvPr/>
        </p:nvSpPr>
        <p:spPr>
          <a:xfrm>
            <a:off x="184150" y="339725"/>
            <a:ext cx="503238" cy="50323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燕尾形 35"/>
          <p:cNvSpPr/>
          <p:nvPr/>
        </p:nvSpPr>
        <p:spPr>
          <a:xfrm>
            <a:off x="458788" y="339725"/>
            <a:ext cx="504825" cy="503238"/>
          </a:xfrm>
          <a:prstGeom prst="chevr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331595" y="337820"/>
            <a:ext cx="635" cy="345821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">
            <a:extLst>
              <a:ext uri="{FF2B5EF4-FFF2-40B4-BE49-F238E27FC236}">
                <a16:creationId xmlns:a16="http://schemas.microsoft.com/office/drawing/2014/main" id="{562232EA-923B-4A94-8F34-8D2861E7B9B3}"/>
              </a:ext>
            </a:extLst>
          </p:cNvPr>
          <p:cNvSpPr/>
          <p:nvPr/>
        </p:nvSpPr>
        <p:spPr>
          <a:xfrm>
            <a:off x="2627784" y="195486"/>
            <a:ext cx="5688632" cy="5684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889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FFC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C6BF0A1D-6469-4346-9531-F4F07A5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321537"/>
            <a:ext cx="48965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2.3.3    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操作文件 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删除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870DF482-F221-4547-A9CC-5A62A967A3F1}"/>
              </a:ext>
            </a:extLst>
          </p:cNvPr>
          <p:cNvCxnSpPr/>
          <p:nvPr/>
        </p:nvCxnSpPr>
        <p:spPr>
          <a:xfrm>
            <a:off x="3635896" y="260672"/>
            <a:ext cx="0" cy="45085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98F322FC-4239-499E-854B-4CEBC03BA7AC}"/>
              </a:ext>
            </a:extLst>
          </p:cNvPr>
          <p:cNvSpPr txBox="1"/>
          <p:nvPr/>
        </p:nvSpPr>
        <p:spPr>
          <a:xfrm>
            <a:off x="899592" y="2823210"/>
            <a:ext cx="461665" cy="10543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操作文件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1F27596-F065-43FB-B08A-5C12B698577D}"/>
              </a:ext>
            </a:extLst>
          </p:cNvPr>
          <p:cNvSpPr txBox="1"/>
          <p:nvPr/>
        </p:nvSpPr>
        <p:spPr>
          <a:xfrm rot="5400000">
            <a:off x="256633" y="1340821"/>
            <a:ext cx="259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Alfresco</a:t>
            </a:r>
            <a:endParaRPr lang="zh-CN" altLang="en-US" sz="32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2C602FD-5822-4D09-9767-FA6D0187C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356" y="1203598"/>
            <a:ext cx="5905500" cy="2543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BB48728-F7E4-40E7-B864-901A00813B31}"/>
              </a:ext>
            </a:extLst>
          </p:cNvPr>
          <p:cNvSpPr txBox="1"/>
          <p:nvPr/>
        </p:nvSpPr>
        <p:spPr>
          <a:xfrm>
            <a:off x="3879356" y="4186387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u="sng" dirty="0">
                <a:solidFill>
                  <a:srgbClr val="FF0000"/>
                </a:solidFill>
              </a:rPr>
              <a:t>此操作不可逆，请谨慎操作！</a:t>
            </a:r>
          </a:p>
        </p:txBody>
      </p:sp>
    </p:spTree>
    <p:extLst>
      <p:ext uri="{BB962C8B-B14F-4D97-AF65-F5344CB8AC3E}">
        <p14:creationId xmlns:p14="http://schemas.microsoft.com/office/powerpoint/2010/main" val="384445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燕尾形 33"/>
          <p:cNvSpPr/>
          <p:nvPr/>
        </p:nvSpPr>
        <p:spPr>
          <a:xfrm>
            <a:off x="184150" y="339725"/>
            <a:ext cx="503238" cy="50323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燕尾形 35"/>
          <p:cNvSpPr/>
          <p:nvPr/>
        </p:nvSpPr>
        <p:spPr>
          <a:xfrm>
            <a:off x="458788" y="339725"/>
            <a:ext cx="504825" cy="503238"/>
          </a:xfrm>
          <a:prstGeom prst="chevr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331595" y="337820"/>
            <a:ext cx="635" cy="345821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">
            <a:extLst>
              <a:ext uri="{FF2B5EF4-FFF2-40B4-BE49-F238E27FC236}">
                <a16:creationId xmlns:a16="http://schemas.microsoft.com/office/drawing/2014/main" id="{562232EA-923B-4A94-8F34-8D2861E7B9B3}"/>
              </a:ext>
            </a:extLst>
          </p:cNvPr>
          <p:cNvSpPr/>
          <p:nvPr/>
        </p:nvSpPr>
        <p:spPr>
          <a:xfrm>
            <a:off x="2627784" y="195486"/>
            <a:ext cx="5688632" cy="5684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889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FFC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C6BF0A1D-6469-4346-9531-F4F07A5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321537"/>
            <a:ext cx="48965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2.3.4    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创建文件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870DF482-F221-4547-A9CC-5A62A967A3F1}"/>
              </a:ext>
            </a:extLst>
          </p:cNvPr>
          <p:cNvCxnSpPr/>
          <p:nvPr/>
        </p:nvCxnSpPr>
        <p:spPr>
          <a:xfrm>
            <a:off x="3635896" y="260672"/>
            <a:ext cx="0" cy="45085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98F322FC-4239-499E-854B-4CEBC03BA7AC}"/>
              </a:ext>
            </a:extLst>
          </p:cNvPr>
          <p:cNvSpPr txBox="1"/>
          <p:nvPr/>
        </p:nvSpPr>
        <p:spPr>
          <a:xfrm>
            <a:off x="899592" y="2823210"/>
            <a:ext cx="461665" cy="10543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创建文件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1F27596-F065-43FB-B08A-5C12B698577D}"/>
              </a:ext>
            </a:extLst>
          </p:cNvPr>
          <p:cNvSpPr txBox="1"/>
          <p:nvPr/>
        </p:nvSpPr>
        <p:spPr>
          <a:xfrm rot="5400000">
            <a:off x="256633" y="1340821"/>
            <a:ext cx="259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Alfresco</a:t>
            </a:r>
            <a:endParaRPr lang="zh-CN" altLang="en-US" sz="32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F7F9748-B65D-4753-A7E5-F1C53A73C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399990"/>
            <a:ext cx="6657975" cy="29432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03653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燕尾形 33"/>
          <p:cNvSpPr/>
          <p:nvPr/>
        </p:nvSpPr>
        <p:spPr>
          <a:xfrm>
            <a:off x="184150" y="339725"/>
            <a:ext cx="503238" cy="50323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燕尾形 35"/>
          <p:cNvSpPr/>
          <p:nvPr/>
        </p:nvSpPr>
        <p:spPr>
          <a:xfrm>
            <a:off x="458788" y="339725"/>
            <a:ext cx="504825" cy="503238"/>
          </a:xfrm>
          <a:prstGeom prst="chevr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331595" y="337820"/>
            <a:ext cx="635" cy="345821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">
            <a:extLst>
              <a:ext uri="{FF2B5EF4-FFF2-40B4-BE49-F238E27FC236}">
                <a16:creationId xmlns:a16="http://schemas.microsoft.com/office/drawing/2014/main" id="{562232EA-923B-4A94-8F34-8D2861E7B9B3}"/>
              </a:ext>
            </a:extLst>
          </p:cNvPr>
          <p:cNvSpPr/>
          <p:nvPr/>
        </p:nvSpPr>
        <p:spPr>
          <a:xfrm>
            <a:off x="2627784" y="195486"/>
            <a:ext cx="5688632" cy="5684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889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FFC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C6BF0A1D-6469-4346-9531-F4F07A5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321537"/>
            <a:ext cx="32808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2.4    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我的文件</a:t>
            </a:r>
            <a:endParaRPr lang="zh-CN" altLang="en-US" sz="2000" b="1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870DF482-F221-4547-A9CC-5A62A967A3F1}"/>
              </a:ext>
            </a:extLst>
          </p:cNvPr>
          <p:cNvCxnSpPr/>
          <p:nvPr/>
        </p:nvCxnSpPr>
        <p:spPr>
          <a:xfrm>
            <a:off x="3635896" y="260672"/>
            <a:ext cx="0" cy="45085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98F322FC-4239-499E-854B-4CEBC03BA7AC}"/>
              </a:ext>
            </a:extLst>
          </p:cNvPr>
          <p:cNvSpPr txBox="1"/>
          <p:nvPr/>
        </p:nvSpPr>
        <p:spPr>
          <a:xfrm>
            <a:off x="899592" y="2823210"/>
            <a:ext cx="461665" cy="10543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我的文件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1F27596-F065-43FB-B08A-5C12B698577D}"/>
              </a:ext>
            </a:extLst>
          </p:cNvPr>
          <p:cNvSpPr txBox="1"/>
          <p:nvPr/>
        </p:nvSpPr>
        <p:spPr>
          <a:xfrm rot="5400000">
            <a:off x="256633" y="1340821"/>
            <a:ext cx="259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Alfresco</a:t>
            </a:r>
            <a:endParaRPr lang="zh-CN" altLang="en-US" sz="32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74FEF5C-25B5-498D-BE8A-A3B3532A4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895475"/>
            <a:ext cx="4276725" cy="3429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D7E00DD-FA92-4BEC-AEA8-FD019E08817E}"/>
              </a:ext>
            </a:extLst>
          </p:cNvPr>
          <p:cNvSpPr txBox="1"/>
          <p:nvPr/>
        </p:nvSpPr>
        <p:spPr>
          <a:xfrm>
            <a:off x="2957318" y="2723535"/>
            <a:ext cx="532859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点击“我的文件”，进入页面后，可以创建或上传只属于个人的文件。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1" u="sng" dirty="0">
                <a:solidFill>
                  <a:srgbClr val="FF0000"/>
                </a:solidFill>
              </a:rPr>
              <a:t>仅本人和系统管理员可见。</a:t>
            </a:r>
          </a:p>
        </p:txBody>
      </p:sp>
    </p:spTree>
    <p:extLst>
      <p:ext uri="{BB962C8B-B14F-4D97-AF65-F5344CB8AC3E}">
        <p14:creationId xmlns:p14="http://schemas.microsoft.com/office/powerpoint/2010/main" val="3070594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燕尾形 33"/>
          <p:cNvSpPr/>
          <p:nvPr/>
        </p:nvSpPr>
        <p:spPr>
          <a:xfrm>
            <a:off x="184150" y="339725"/>
            <a:ext cx="503238" cy="50323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燕尾形 35"/>
          <p:cNvSpPr/>
          <p:nvPr/>
        </p:nvSpPr>
        <p:spPr>
          <a:xfrm>
            <a:off x="458788" y="339725"/>
            <a:ext cx="504825" cy="503238"/>
          </a:xfrm>
          <a:prstGeom prst="chevr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331595" y="337820"/>
            <a:ext cx="635" cy="345821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">
            <a:extLst>
              <a:ext uri="{FF2B5EF4-FFF2-40B4-BE49-F238E27FC236}">
                <a16:creationId xmlns:a16="http://schemas.microsoft.com/office/drawing/2014/main" id="{562232EA-923B-4A94-8F34-8D2861E7B9B3}"/>
              </a:ext>
            </a:extLst>
          </p:cNvPr>
          <p:cNvSpPr/>
          <p:nvPr/>
        </p:nvSpPr>
        <p:spPr>
          <a:xfrm>
            <a:off x="2627784" y="195486"/>
            <a:ext cx="5688632" cy="5684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889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FFC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C6BF0A1D-6469-4346-9531-F4F07A5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321537"/>
            <a:ext cx="32808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2.5    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共享文件</a:t>
            </a:r>
            <a:endParaRPr lang="zh-CN" altLang="en-US" sz="2000" b="1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870DF482-F221-4547-A9CC-5A62A967A3F1}"/>
              </a:ext>
            </a:extLst>
          </p:cNvPr>
          <p:cNvCxnSpPr/>
          <p:nvPr/>
        </p:nvCxnSpPr>
        <p:spPr>
          <a:xfrm>
            <a:off x="3635896" y="260672"/>
            <a:ext cx="0" cy="45085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98F322FC-4239-499E-854B-4CEBC03BA7AC}"/>
              </a:ext>
            </a:extLst>
          </p:cNvPr>
          <p:cNvSpPr txBox="1"/>
          <p:nvPr/>
        </p:nvSpPr>
        <p:spPr>
          <a:xfrm>
            <a:off x="899592" y="2823210"/>
            <a:ext cx="461665" cy="10543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共享文件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1F27596-F065-43FB-B08A-5C12B698577D}"/>
              </a:ext>
            </a:extLst>
          </p:cNvPr>
          <p:cNvSpPr txBox="1"/>
          <p:nvPr/>
        </p:nvSpPr>
        <p:spPr>
          <a:xfrm rot="5400000">
            <a:off x="256633" y="1340821"/>
            <a:ext cx="259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Alfresco</a:t>
            </a:r>
            <a:endParaRPr lang="zh-CN" altLang="en-US" sz="32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14E2790-AB97-4458-8349-3C7FA4014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831648"/>
            <a:ext cx="4295775" cy="3048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B02D74C-2445-42DE-9031-8CD8A3C56FDF}"/>
              </a:ext>
            </a:extLst>
          </p:cNvPr>
          <p:cNvSpPr txBox="1"/>
          <p:nvPr/>
        </p:nvSpPr>
        <p:spPr>
          <a:xfrm>
            <a:off x="3244809" y="2880946"/>
            <a:ext cx="410881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dirty="0"/>
              <a:t>共享文件，应该只放非常公开的文件，</a:t>
            </a:r>
            <a:endParaRPr lang="en-US" altLang="zh-CN" dirty="0"/>
          </a:p>
          <a:p>
            <a:r>
              <a:rPr lang="zh-CN" altLang="en-US" dirty="0"/>
              <a:t>因为所有登录此系统的人都可以看见。</a:t>
            </a:r>
          </a:p>
        </p:txBody>
      </p:sp>
    </p:spTree>
    <p:extLst>
      <p:ext uri="{BB962C8B-B14F-4D97-AF65-F5344CB8AC3E}">
        <p14:creationId xmlns:p14="http://schemas.microsoft.com/office/powerpoint/2010/main" val="2052778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燕尾形 33"/>
          <p:cNvSpPr/>
          <p:nvPr/>
        </p:nvSpPr>
        <p:spPr>
          <a:xfrm>
            <a:off x="184150" y="339725"/>
            <a:ext cx="503238" cy="50323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燕尾形 35"/>
          <p:cNvSpPr/>
          <p:nvPr/>
        </p:nvSpPr>
        <p:spPr>
          <a:xfrm>
            <a:off x="458788" y="339725"/>
            <a:ext cx="504825" cy="503238"/>
          </a:xfrm>
          <a:prstGeom prst="chevr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331595" y="337820"/>
            <a:ext cx="635" cy="345821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">
            <a:extLst>
              <a:ext uri="{FF2B5EF4-FFF2-40B4-BE49-F238E27FC236}">
                <a16:creationId xmlns:a16="http://schemas.microsoft.com/office/drawing/2014/main" id="{562232EA-923B-4A94-8F34-8D2861E7B9B3}"/>
              </a:ext>
            </a:extLst>
          </p:cNvPr>
          <p:cNvSpPr/>
          <p:nvPr/>
        </p:nvSpPr>
        <p:spPr>
          <a:xfrm>
            <a:off x="2627784" y="195486"/>
            <a:ext cx="5688632" cy="5684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889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FFC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C6BF0A1D-6469-4346-9531-F4F07A5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321537"/>
            <a:ext cx="32808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2.6    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搜索文件</a:t>
            </a:r>
            <a:endParaRPr lang="zh-CN" altLang="en-US" sz="2000" b="1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870DF482-F221-4547-A9CC-5A62A967A3F1}"/>
              </a:ext>
            </a:extLst>
          </p:cNvPr>
          <p:cNvCxnSpPr/>
          <p:nvPr/>
        </p:nvCxnSpPr>
        <p:spPr>
          <a:xfrm>
            <a:off x="3635896" y="260672"/>
            <a:ext cx="0" cy="45085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98F322FC-4239-499E-854B-4CEBC03BA7AC}"/>
              </a:ext>
            </a:extLst>
          </p:cNvPr>
          <p:cNvSpPr txBox="1"/>
          <p:nvPr/>
        </p:nvSpPr>
        <p:spPr>
          <a:xfrm>
            <a:off x="899592" y="2823210"/>
            <a:ext cx="461665" cy="10543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搜索文件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1F27596-F065-43FB-B08A-5C12B698577D}"/>
              </a:ext>
            </a:extLst>
          </p:cNvPr>
          <p:cNvSpPr txBox="1"/>
          <p:nvPr/>
        </p:nvSpPr>
        <p:spPr>
          <a:xfrm rot="5400000">
            <a:off x="256633" y="1340821"/>
            <a:ext cx="259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Alfresco</a:t>
            </a:r>
            <a:endParaRPr lang="zh-CN" altLang="en-US" sz="32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42F90EA-8F94-4A63-862C-8727F0430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952" y="1791469"/>
            <a:ext cx="2552700" cy="27622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3664C0-D219-4513-A138-DE6749512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3092134"/>
            <a:ext cx="5857875" cy="1790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C00D868-573C-42C4-9340-175F67CF7A13}"/>
              </a:ext>
            </a:extLst>
          </p:cNvPr>
          <p:cNvSpPr txBox="1"/>
          <p:nvPr/>
        </p:nvSpPr>
        <p:spPr>
          <a:xfrm>
            <a:off x="2699792" y="1196605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在页面的右上角，有个搜索框：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24CFE37-40B1-4EAA-BFA8-C4BC40CA7DCE}"/>
              </a:ext>
            </a:extLst>
          </p:cNvPr>
          <p:cNvSpPr txBox="1"/>
          <p:nvPr/>
        </p:nvSpPr>
        <p:spPr>
          <a:xfrm>
            <a:off x="2627784" y="2499742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输入关键字，回车，稍等，页面就会显示搜索结果：</a:t>
            </a:r>
          </a:p>
        </p:txBody>
      </p:sp>
    </p:spTree>
    <p:extLst>
      <p:ext uri="{BB962C8B-B14F-4D97-AF65-F5344CB8AC3E}">
        <p14:creationId xmlns:p14="http://schemas.microsoft.com/office/powerpoint/2010/main" val="3292792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燕尾形 33"/>
          <p:cNvSpPr/>
          <p:nvPr/>
        </p:nvSpPr>
        <p:spPr>
          <a:xfrm>
            <a:off x="184150" y="339725"/>
            <a:ext cx="503238" cy="50323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燕尾形 35"/>
          <p:cNvSpPr/>
          <p:nvPr/>
        </p:nvSpPr>
        <p:spPr>
          <a:xfrm>
            <a:off x="458788" y="339725"/>
            <a:ext cx="504825" cy="503238"/>
          </a:xfrm>
          <a:prstGeom prst="chevr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331595" y="337820"/>
            <a:ext cx="635" cy="345821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">
            <a:extLst>
              <a:ext uri="{FF2B5EF4-FFF2-40B4-BE49-F238E27FC236}">
                <a16:creationId xmlns:a16="http://schemas.microsoft.com/office/drawing/2014/main" id="{562232EA-923B-4A94-8F34-8D2861E7B9B3}"/>
              </a:ext>
            </a:extLst>
          </p:cNvPr>
          <p:cNvSpPr/>
          <p:nvPr/>
        </p:nvSpPr>
        <p:spPr>
          <a:xfrm>
            <a:off x="2627784" y="195486"/>
            <a:ext cx="5688632" cy="5684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889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FFC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C6BF0A1D-6469-4346-9531-F4F07A5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321537"/>
            <a:ext cx="3496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2.6.2    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高级搜索</a:t>
            </a:r>
            <a:endParaRPr lang="zh-CN" altLang="en-US" sz="2000" b="1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870DF482-F221-4547-A9CC-5A62A967A3F1}"/>
              </a:ext>
            </a:extLst>
          </p:cNvPr>
          <p:cNvCxnSpPr/>
          <p:nvPr/>
        </p:nvCxnSpPr>
        <p:spPr>
          <a:xfrm>
            <a:off x="3635896" y="260672"/>
            <a:ext cx="0" cy="45085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98F322FC-4239-499E-854B-4CEBC03BA7AC}"/>
              </a:ext>
            </a:extLst>
          </p:cNvPr>
          <p:cNvSpPr txBox="1"/>
          <p:nvPr/>
        </p:nvSpPr>
        <p:spPr>
          <a:xfrm>
            <a:off x="899592" y="2823210"/>
            <a:ext cx="461665" cy="10543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高级搜索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1F27596-F065-43FB-B08A-5C12B698577D}"/>
              </a:ext>
            </a:extLst>
          </p:cNvPr>
          <p:cNvSpPr txBox="1"/>
          <p:nvPr/>
        </p:nvSpPr>
        <p:spPr>
          <a:xfrm rot="5400000">
            <a:off x="256633" y="1340821"/>
            <a:ext cx="259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Alfresco</a:t>
            </a:r>
            <a:endParaRPr lang="zh-CN" altLang="en-US" sz="32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44473C0-A7C9-48EB-99C5-1B272DF5A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491" y="1016521"/>
            <a:ext cx="2447925" cy="619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E52365E-CE93-4FAD-8539-23EBCB563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219" y="1793854"/>
            <a:ext cx="5406181" cy="32261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81626EE-1A42-4DF5-A193-50CCCCDCE66A}"/>
              </a:ext>
            </a:extLst>
          </p:cNvPr>
          <p:cNvSpPr txBox="1"/>
          <p:nvPr/>
        </p:nvSpPr>
        <p:spPr>
          <a:xfrm>
            <a:off x="2748277" y="1018688"/>
            <a:ext cx="295465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dirty="0"/>
              <a:t>点击搜索框左侧的小箭头，</a:t>
            </a:r>
            <a:endParaRPr lang="en-US" altLang="zh-CN" dirty="0"/>
          </a:p>
          <a:p>
            <a:r>
              <a:rPr lang="zh-CN" altLang="en-US" dirty="0"/>
              <a:t>会弹出高级搜索页面：</a:t>
            </a:r>
          </a:p>
        </p:txBody>
      </p:sp>
    </p:spTree>
    <p:extLst>
      <p:ext uri="{BB962C8B-B14F-4D97-AF65-F5344CB8AC3E}">
        <p14:creationId xmlns:p14="http://schemas.microsoft.com/office/powerpoint/2010/main" val="1144639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2554288" y="627534"/>
            <a:ext cx="0" cy="4104456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9">
            <a:extLst>
              <a:ext uri="{FF2B5EF4-FFF2-40B4-BE49-F238E27FC236}">
                <a16:creationId xmlns:a16="http://schemas.microsoft.com/office/drawing/2014/main" id="{5A355193-5D13-433B-9788-53628E58884B}"/>
              </a:ext>
            </a:extLst>
          </p:cNvPr>
          <p:cNvSpPr txBox="1"/>
          <p:nvPr/>
        </p:nvSpPr>
        <p:spPr>
          <a:xfrm>
            <a:off x="2929880" y="1635646"/>
            <a:ext cx="610661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经典特宋简" pitchFamily="49" charset="-122"/>
              </a:rPr>
              <a:t>谢   谢！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4668E8E8-0951-485D-84F7-2A6B188FFFD9}"/>
              </a:ext>
            </a:extLst>
          </p:cNvPr>
          <p:cNvSpPr txBox="1"/>
          <p:nvPr/>
        </p:nvSpPr>
        <p:spPr>
          <a:xfrm>
            <a:off x="2843808" y="2803661"/>
            <a:ext cx="58200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Arial" pitchFamily="34" charset="0"/>
              </a:rPr>
              <a:t>Thank you!</a:t>
            </a:r>
            <a:endParaRPr lang="zh-CN" altLang="en-US" sz="40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8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8">
            <a:extLst>
              <a:ext uri="{FF2B5EF4-FFF2-40B4-BE49-F238E27FC236}">
                <a16:creationId xmlns:a16="http://schemas.microsoft.com/office/drawing/2014/main" id="{381CA95D-0DD1-4A49-8385-CA1033A06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1247216"/>
            <a:ext cx="5688632" cy="3477262"/>
          </a:xfrm>
          <a:prstGeom prst="roundRect">
            <a:avLst>
              <a:gd name="adj" fmla="val 24375"/>
            </a:avLst>
          </a:prstGeom>
          <a:gradFill rotWithShape="1">
            <a:gsLst>
              <a:gs pos="0">
                <a:srgbClr val="002060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150000"/>
              </a:lnSpc>
            </a:pPr>
            <a:endParaRPr kumimoji="1" lang="en-US" altLang="ko-KR" sz="2800" b="1" spc="1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燕尾形 33"/>
          <p:cNvSpPr/>
          <p:nvPr/>
        </p:nvSpPr>
        <p:spPr>
          <a:xfrm>
            <a:off x="184150" y="339725"/>
            <a:ext cx="503238" cy="50323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燕尾形 35"/>
          <p:cNvSpPr/>
          <p:nvPr/>
        </p:nvSpPr>
        <p:spPr>
          <a:xfrm>
            <a:off x="458788" y="339725"/>
            <a:ext cx="504825" cy="503238"/>
          </a:xfrm>
          <a:prstGeom prst="chevr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9592" y="2823210"/>
            <a:ext cx="461665" cy="10156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知识管理</a:t>
            </a:r>
          </a:p>
        </p:txBody>
      </p:sp>
      <p:sp>
        <p:nvSpPr>
          <p:cNvPr id="4" name="文本框 3"/>
          <p:cNvSpPr txBox="1"/>
          <p:nvPr/>
        </p:nvSpPr>
        <p:spPr>
          <a:xfrm rot="5400000">
            <a:off x="-552546" y="1975268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knowledge management</a:t>
            </a:r>
            <a:endParaRPr lang="zh-CN" altLang="en-US" sz="32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331595" y="337820"/>
            <a:ext cx="635" cy="345821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">
            <a:extLst>
              <a:ext uri="{FF2B5EF4-FFF2-40B4-BE49-F238E27FC236}">
                <a16:creationId xmlns:a16="http://schemas.microsoft.com/office/drawing/2014/main" id="{562232EA-923B-4A94-8F34-8D2861E7B9B3}"/>
              </a:ext>
            </a:extLst>
          </p:cNvPr>
          <p:cNvSpPr/>
          <p:nvPr/>
        </p:nvSpPr>
        <p:spPr>
          <a:xfrm>
            <a:off x="2627784" y="555526"/>
            <a:ext cx="5688632" cy="5684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889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FFC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C6BF0A1D-6469-4346-9531-F4F07A5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8" y="681577"/>
            <a:ext cx="3136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   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知识管理</a:t>
            </a:r>
            <a:endParaRPr lang="zh-CN" altLang="en-US" sz="2000" b="1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870DF482-F221-4547-A9CC-5A62A967A3F1}"/>
              </a:ext>
            </a:extLst>
          </p:cNvPr>
          <p:cNvCxnSpPr/>
          <p:nvPr/>
        </p:nvCxnSpPr>
        <p:spPr>
          <a:xfrm>
            <a:off x="3635896" y="620712"/>
            <a:ext cx="0" cy="45085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34196" y="1585157"/>
            <a:ext cx="54822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spc="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知识管理的定义为，在组织中构建一个量化与质化的知识系统，让组织中的资讯与知识，透过获得、创造、分享、整合、记录、存取、更新、创新等过程，不断的回馈到知识系统内，形成永不间断的累积个人与组织的知识成为组织智慧的循环，在企业组织中成为管理与应用的智慧资本，有助于企业做出正确的决策，以适应市场的变迁。</a:t>
            </a:r>
            <a:endParaRPr kumimoji="1" lang="en-US" altLang="zh-CN" b="1" spc="1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b="1" spc="1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b="1" spc="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kumimoji="1" lang="zh-CN" altLang="en-US" b="1" spc="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一句话概括为：知识管理是对知识、知识创造过程和知识的应用进行规划和管理的活动。</a:t>
            </a:r>
          </a:p>
          <a:p>
            <a:endParaRPr kumimoji="1" lang="zh-CN" altLang="en-US" b="1" spc="1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7729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8">
            <a:extLst>
              <a:ext uri="{FF2B5EF4-FFF2-40B4-BE49-F238E27FC236}">
                <a16:creationId xmlns:a16="http://schemas.microsoft.com/office/drawing/2014/main" id="{381CA95D-0DD1-4A49-8385-CA1033A06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1247216"/>
            <a:ext cx="5688632" cy="3477262"/>
          </a:xfrm>
          <a:prstGeom prst="roundRect">
            <a:avLst>
              <a:gd name="adj" fmla="val 24375"/>
            </a:avLst>
          </a:prstGeom>
          <a:gradFill rotWithShape="1">
            <a:gsLst>
              <a:gs pos="0">
                <a:srgbClr val="002060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150000"/>
              </a:lnSpc>
            </a:pPr>
            <a:endParaRPr kumimoji="1" lang="en-US" altLang="ko-KR" sz="2800" b="1" spc="1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燕尾形 33"/>
          <p:cNvSpPr/>
          <p:nvPr/>
        </p:nvSpPr>
        <p:spPr>
          <a:xfrm>
            <a:off x="184150" y="339725"/>
            <a:ext cx="503238" cy="50323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燕尾形 35"/>
          <p:cNvSpPr/>
          <p:nvPr/>
        </p:nvSpPr>
        <p:spPr>
          <a:xfrm>
            <a:off x="458788" y="339725"/>
            <a:ext cx="504825" cy="503238"/>
          </a:xfrm>
          <a:prstGeom prst="chevr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9592" y="2823210"/>
            <a:ext cx="461665" cy="10156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知识管理</a:t>
            </a:r>
          </a:p>
        </p:txBody>
      </p:sp>
      <p:sp>
        <p:nvSpPr>
          <p:cNvPr id="4" name="文本框 3"/>
          <p:cNvSpPr txBox="1"/>
          <p:nvPr/>
        </p:nvSpPr>
        <p:spPr>
          <a:xfrm rot="5400000">
            <a:off x="-552546" y="1975268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knowledge management</a:t>
            </a:r>
            <a:endParaRPr lang="zh-CN" altLang="en-US" sz="32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331595" y="337820"/>
            <a:ext cx="635" cy="345821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">
            <a:extLst>
              <a:ext uri="{FF2B5EF4-FFF2-40B4-BE49-F238E27FC236}">
                <a16:creationId xmlns:a16="http://schemas.microsoft.com/office/drawing/2014/main" id="{562232EA-923B-4A94-8F34-8D2861E7B9B3}"/>
              </a:ext>
            </a:extLst>
          </p:cNvPr>
          <p:cNvSpPr/>
          <p:nvPr/>
        </p:nvSpPr>
        <p:spPr>
          <a:xfrm>
            <a:off x="2627784" y="555526"/>
            <a:ext cx="5688632" cy="5684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889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FFC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C6BF0A1D-6469-4346-9531-F4F07A5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681577"/>
            <a:ext cx="3208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1.1   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知识管理与本单位</a:t>
            </a:r>
            <a:endParaRPr lang="zh-CN" altLang="en-US" sz="2000" b="1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870DF482-F221-4547-A9CC-5A62A967A3F1}"/>
              </a:ext>
            </a:extLst>
          </p:cNvPr>
          <p:cNvCxnSpPr/>
          <p:nvPr/>
        </p:nvCxnSpPr>
        <p:spPr>
          <a:xfrm>
            <a:off x="3635896" y="620712"/>
            <a:ext cx="0" cy="45085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34196" y="1585157"/>
            <a:ext cx="5482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spc="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在单位引入知识管理，为了把各部门的各种文档集中管理，防止丢失、遗漏、散放在个人电脑中。另外，还能把隐形的知识显性化，如以前是口头交流的信息，现在就可以整理成文档，存入系统，形成显性知识。</a:t>
            </a:r>
            <a:endParaRPr kumimoji="1" lang="en-US" altLang="zh-CN" b="1" spc="1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b="1" spc="1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b="1" spc="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这些文档、信息管理到位后，不仅便于日常工作交流、信息快捷查找，还在新老员工交接、新员工入职等方面也应对自如。</a:t>
            </a:r>
          </a:p>
        </p:txBody>
      </p:sp>
    </p:spTree>
    <p:extLst>
      <p:ext uri="{BB962C8B-B14F-4D97-AF65-F5344CB8AC3E}">
        <p14:creationId xmlns:p14="http://schemas.microsoft.com/office/powerpoint/2010/main" val="126080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8">
            <a:extLst>
              <a:ext uri="{FF2B5EF4-FFF2-40B4-BE49-F238E27FC236}">
                <a16:creationId xmlns:a16="http://schemas.microsoft.com/office/drawing/2014/main" id="{381CA95D-0DD1-4A49-8385-CA1033A06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1247216"/>
            <a:ext cx="5688632" cy="3477262"/>
          </a:xfrm>
          <a:prstGeom prst="roundRect">
            <a:avLst>
              <a:gd name="adj" fmla="val 24375"/>
            </a:avLst>
          </a:prstGeom>
          <a:gradFill rotWithShape="1">
            <a:gsLst>
              <a:gs pos="0">
                <a:srgbClr val="002060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150000"/>
              </a:lnSpc>
            </a:pPr>
            <a:endParaRPr kumimoji="1" lang="en-US" altLang="ko-KR" sz="2800" b="1" spc="1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燕尾形 33"/>
          <p:cNvSpPr/>
          <p:nvPr/>
        </p:nvSpPr>
        <p:spPr>
          <a:xfrm>
            <a:off x="184150" y="339725"/>
            <a:ext cx="503238" cy="50323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燕尾形 35"/>
          <p:cNvSpPr/>
          <p:nvPr/>
        </p:nvSpPr>
        <p:spPr>
          <a:xfrm>
            <a:off x="458788" y="339725"/>
            <a:ext cx="504825" cy="503238"/>
          </a:xfrm>
          <a:prstGeom prst="chevr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9592" y="2823210"/>
            <a:ext cx="461665" cy="10543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</a:p>
        </p:txBody>
      </p:sp>
      <p:sp>
        <p:nvSpPr>
          <p:cNvPr id="4" name="文本框 3"/>
          <p:cNvSpPr txBox="1"/>
          <p:nvPr/>
        </p:nvSpPr>
        <p:spPr>
          <a:xfrm rot="5400000">
            <a:off x="256633" y="1340821"/>
            <a:ext cx="259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Alfresco</a:t>
            </a:r>
            <a:endParaRPr lang="zh-CN" altLang="en-US" sz="32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331595" y="337820"/>
            <a:ext cx="635" cy="345821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">
            <a:extLst>
              <a:ext uri="{FF2B5EF4-FFF2-40B4-BE49-F238E27FC236}">
                <a16:creationId xmlns:a16="http://schemas.microsoft.com/office/drawing/2014/main" id="{562232EA-923B-4A94-8F34-8D2861E7B9B3}"/>
              </a:ext>
            </a:extLst>
          </p:cNvPr>
          <p:cNvSpPr/>
          <p:nvPr/>
        </p:nvSpPr>
        <p:spPr>
          <a:xfrm>
            <a:off x="2627784" y="555526"/>
            <a:ext cx="5688632" cy="5684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889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FFC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C6BF0A1D-6469-4346-9531-F4F07A5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8" y="681577"/>
            <a:ext cx="3136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     Alfresco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  <a:endParaRPr lang="zh-CN" altLang="en-US" sz="2000" b="1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870DF482-F221-4547-A9CC-5A62A967A3F1}"/>
              </a:ext>
            </a:extLst>
          </p:cNvPr>
          <p:cNvCxnSpPr/>
          <p:nvPr/>
        </p:nvCxnSpPr>
        <p:spPr>
          <a:xfrm>
            <a:off x="3635896" y="620712"/>
            <a:ext cx="0" cy="45085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34196" y="1585157"/>
            <a:ext cx="54822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知识管理要依靠软件，市面上的工具也很多，今天向大家介绍一款应用最广泛的工具</a:t>
            </a:r>
            <a:r>
              <a:rPr kumimoji="1" lang="en-US" altLang="zh-CN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——Alfresco.</a:t>
            </a:r>
          </a:p>
          <a:p>
            <a:endParaRPr kumimoji="1" lang="en-US" altLang="zh-CN" b="1" spc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Alfresco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是一个免费的开源系统，开箱即用，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框架，由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技术开发。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Alfresco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为企业提供了日常的文档管理、协同工作、工作记录管理、知识管理、网络内容管理、图片管理等多种功能。</a:t>
            </a:r>
            <a:endParaRPr kumimoji="1" lang="zh-CN" altLang="en-US" b="1" spc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5869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燕尾形 33"/>
          <p:cNvSpPr/>
          <p:nvPr/>
        </p:nvSpPr>
        <p:spPr>
          <a:xfrm>
            <a:off x="184150" y="339725"/>
            <a:ext cx="503238" cy="50323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燕尾形 35"/>
          <p:cNvSpPr/>
          <p:nvPr/>
        </p:nvSpPr>
        <p:spPr>
          <a:xfrm>
            <a:off x="458788" y="339725"/>
            <a:ext cx="504825" cy="503238"/>
          </a:xfrm>
          <a:prstGeom prst="chevr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331595" y="337820"/>
            <a:ext cx="635" cy="345821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">
            <a:extLst>
              <a:ext uri="{FF2B5EF4-FFF2-40B4-BE49-F238E27FC236}">
                <a16:creationId xmlns:a16="http://schemas.microsoft.com/office/drawing/2014/main" id="{562232EA-923B-4A94-8F34-8D2861E7B9B3}"/>
              </a:ext>
            </a:extLst>
          </p:cNvPr>
          <p:cNvSpPr/>
          <p:nvPr/>
        </p:nvSpPr>
        <p:spPr>
          <a:xfrm>
            <a:off x="2627784" y="195486"/>
            <a:ext cx="5688632" cy="5684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889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FFC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C6BF0A1D-6469-4346-9531-F4F07A5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321537"/>
            <a:ext cx="32808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2.1     Alfresco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登录</a:t>
            </a:r>
            <a:endParaRPr lang="zh-CN" altLang="en-US" sz="2000" b="1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870DF482-F221-4547-A9CC-5A62A967A3F1}"/>
              </a:ext>
            </a:extLst>
          </p:cNvPr>
          <p:cNvCxnSpPr/>
          <p:nvPr/>
        </p:nvCxnSpPr>
        <p:spPr>
          <a:xfrm>
            <a:off x="3635896" y="260672"/>
            <a:ext cx="0" cy="45085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D5E52D6E-ECA1-47D4-B29F-4BD46D033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802" y="999331"/>
            <a:ext cx="4400550" cy="38766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8F322FC-4239-499E-854B-4CEBC03BA7AC}"/>
              </a:ext>
            </a:extLst>
          </p:cNvPr>
          <p:cNvSpPr txBox="1"/>
          <p:nvPr/>
        </p:nvSpPr>
        <p:spPr>
          <a:xfrm>
            <a:off x="899592" y="2823210"/>
            <a:ext cx="461665" cy="10543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1F27596-F065-43FB-B08A-5C12B698577D}"/>
              </a:ext>
            </a:extLst>
          </p:cNvPr>
          <p:cNvSpPr txBox="1"/>
          <p:nvPr/>
        </p:nvSpPr>
        <p:spPr>
          <a:xfrm rot="5400000">
            <a:off x="256633" y="1340821"/>
            <a:ext cx="259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Alfresco</a:t>
            </a:r>
            <a:endParaRPr lang="zh-CN" altLang="en-US" sz="32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4058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燕尾形 33"/>
          <p:cNvSpPr/>
          <p:nvPr/>
        </p:nvSpPr>
        <p:spPr>
          <a:xfrm>
            <a:off x="184150" y="339725"/>
            <a:ext cx="503238" cy="50323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燕尾形 35"/>
          <p:cNvSpPr/>
          <p:nvPr/>
        </p:nvSpPr>
        <p:spPr>
          <a:xfrm>
            <a:off x="458788" y="339725"/>
            <a:ext cx="504825" cy="503238"/>
          </a:xfrm>
          <a:prstGeom prst="chevr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331595" y="337820"/>
            <a:ext cx="635" cy="345821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">
            <a:extLst>
              <a:ext uri="{FF2B5EF4-FFF2-40B4-BE49-F238E27FC236}">
                <a16:creationId xmlns:a16="http://schemas.microsoft.com/office/drawing/2014/main" id="{562232EA-923B-4A94-8F34-8D2861E7B9B3}"/>
              </a:ext>
            </a:extLst>
          </p:cNvPr>
          <p:cNvSpPr/>
          <p:nvPr/>
        </p:nvSpPr>
        <p:spPr>
          <a:xfrm>
            <a:off x="2627784" y="195486"/>
            <a:ext cx="5688632" cy="5684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889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FFC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C6BF0A1D-6469-4346-9531-F4F07A5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321537"/>
            <a:ext cx="32808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2.2     Alfresco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界面</a:t>
            </a:r>
            <a:endParaRPr lang="zh-CN" altLang="en-US" sz="2000" b="1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870DF482-F221-4547-A9CC-5A62A967A3F1}"/>
              </a:ext>
            </a:extLst>
          </p:cNvPr>
          <p:cNvCxnSpPr/>
          <p:nvPr/>
        </p:nvCxnSpPr>
        <p:spPr>
          <a:xfrm>
            <a:off x="3635896" y="260672"/>
            <a:ext cx="0" cy="45085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98F322FC-4239-499E-854B-4CEBC03BA7AC}"/>
              </a:ext>
            </a:extLst>
          </p:cNvPr>
          <p:cNvSpPr txBox="1"/>
          <p:nvPr/>
        </p:nvSpPr>
        <p:spPr>
          <a:xfrm>
            <a:off x="899592" y="2823210"/>
            <a:ext cx="461665" cy="10543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界面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1F27596-F065-43FB-B08A-5C12B698577D}"/>
              </a:ext>
            </a:extLst>
          </p:cNvPr>
          <p:cNvSpPr txBox="1"/>
          <p:nvPr/>
        </p:nvSpPr>
        <p:spPr>
          <a:xfrm rot="5400000">
            <a:off x="256633" y="1340821"/>
            <a:ext cx="259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Alfresco</a:t>
            </a:r>
            <a:endParaRPr lang="zh-CN" altLang="en-US" sz="32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AE514AD-09EC-43BD-BBCD-F0B870801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166471"/>
            <a:ext cx="5724525" cy="35242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5184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燕尾形 33"/>
          <p:cNvSpPr/>
          <p:nvPr/>
        </p:nvSpPr>
        <p:spPr>
          <a:xfrm>
            <a:off x="184150" y="339725"/>
            <a:ext cx="503238" cy="50323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燕尾形 35"/>
          <p:cNvSpPr/>
          <p:nvPr/>
        </p:nvSpPr>
        <p:spPr>
          <a:xfrm>
            <a:off x="458788" y="339725"/>
            <a:ext cx="504825" cy="503238"/>
          </a:xfrm>
          <a:prstGeom prst="chevr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331595" y="337820"/>
            <a:ext cx="635" cy="345821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">
            <a:extLst>
              <a:ext uri="{FF2B5EF4-FFF2-40B4-BE49-F238E27FC236}">
                <a16:creationId xmlns:a16="http://schemas.microsoft.com/office/drawing/2014/main" id="{562232EA-923B-4A94-8F34-8D2861E7B9B3}"/>
              </a:ext>
            </a:extLst>
          </p:cNvPr>
          <p:cNvSpPr/>
          <p:nvPr/>
        </p:nvSpPr>
        <p:spPr>
          <a:xfrm>
            <a:off x="2627784" y="195486"/>
            <a:ext cx="5688632" cy="5684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889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FFC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C6BF0A1D-6469-4346-9531-F4F07A5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321537"/>
            <a:ext cx="32808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2.3    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存储库</a:t>
            </a:r>
            <a:endParaRPr lang="zh-CN" altLang="en-US" sz="2000" b="1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870DF482-F221-4547-A9CC-5A62A967A3F1}"/>
              </a:ext>
            </a:extLst>
          </p:cNvPr>
          <p:cNvCxnSpPr/>
          <p:nvPr/>
        </p:nvCxnSpPr>
        <p:spPr>
          <a:xfrm>
            <a:off x="3635896" y="260672"/>
            <a:ext cx="0" cy="45085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98F322FC-4239-499E-854B-4CEBC03BA7AC}"/>
              </a:ext>
            </a:extLst>
          </p:cNvPr>
          <p:cNvSpPr txBox="1"/>
          <p:nvPr/>
        </p:nvSpPr>
        <p:spPr>
          <a:xfrm>
            <a:off x="899592" y="2823210"/>
            <a:ext cx="461665" cy="10543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存储库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1F27596-F065-43FB-B08A-5C12B698577D}"/>
              </a:ext>
            </a:extLst>
          </p:cNvPr>
          <p:cNvSpPr txBox="1"/>
          <p:nvPr/>
        </p:nvSpPr>
        <p:spPr>
          <a:xfrm rot="5400000">
            <a:off x="256633" y="1340821"/>
            <a:ext cx="259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Alfresco</a:t>
            </a:r>
            <a:endParaRPr lang="zh-CN" altLang="en-US" sz="32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06AEC4C-E69B-46BB-A10B-B3904AF85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12" y="952158"/>
            <a:ext cx="5972175" cy="39528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09613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燕尾形 33"/>
          <p:cNvSpPr/>
          <p:nvPr/>
        </p:nvSpPr>
        <p:spPr>
          <a:xfrm>
            <a:off x="184150" y="339725"/>
            <a:ext cx="503238" cy="50323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燕尾形 35"/>
          <p:cNvSpPr/>
          <p:nvPr/>
        </p:nvSpPr>
        <p:spPr>
          <a:xfrm>
            <a:off x="458788" y="339725"/>
            <a:ext cx="504825" cy="503238"/>
          </a:xfrm>
          <a:prstGeom prst="chevr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331595" y="337820"/>
            <a:ext cx="635" cy="345821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">
            <a:extLst>
              <a:ext uri="{FF2B5EF4-FFF2-40B4-BE49-F238E27FC236}">
                <a16:creationId xmlns:a16="http://schemas.microsoft.com/office/drawing/2014/main" id="{562232EA-923B-4A94-8F34-8D2861E7B9B3}"/>
              </a:ext>
            </a:extLst>
          </p:cNvPr>
          <p:cNvSpPr/>
          <p:nvPr/>
        </p:nvSpPr>
        <p:spPr>
          <a:xfrm>
            <a:off x="2627784" y="195486"/>
            <a:ext cx="5688632" cy="5684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889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FFC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C6BF0A1D-6469-4346-9531-F4F07A5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321537"/>
            <a:ext cx="3496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2.3.1    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创建文件夹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870DF482-F221-4547-A9CC-5A62A967A3F1}"/>
              </a:ext>
            </a:extLst>
          </p:cNvPr>
          <p:cNvCxnSpPr/>
          <p:nvPr/>
        </p:nvCxnSpPr>
        <p:spPr>
          <a:xfrm>
            <a:off x="3635896" y="260672"/>
            <a:ext cx="0" cy="45085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98F322FC-4239-499E-854B-4CEBC03BA7AC}"/>
              </a:ext>
            </a:extLst>
          </p:cNvPr>
          <p:cNvSpPr txBox="1"/>
          <p:nvPr/>
        </p:nvSpPr>
        <p:spPr>
          <a:xfrm>
            <a:off x="899592" y="2823210"/>
            <a:ext cx="461665" cy="10543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存储库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1F27596-F065-43FB-B08A-5C12B698577D}"/>
              </a:ext>
            </a:extLst>
          </p:cNvPr>
          <p:cNvSpPr txBox="1"/>
          <p:nvPr/>
        </p:nvSpPr>
        <p:spPr>
          <a:xfrm rot="5400000">
            <a:off x="256633" y="1340821"/>
            <a:ext cx="259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Alfresco</a:t>
            </a:r>
            <a:endParaRPr lang="zh-CN" altLang="en-US" sz="32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3B0976E-3C7B-49D1-9B00-7C7E530D9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796228"/>
            <a:ext cx="7093903" cy="42958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61750771"/>
      </p:ext>
    </p:extLst>
  </p:cSld>
  <p:clrMapOvr>
    <a:masterClrMapping/>
  </p:clrMapOvr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792</Words>
  <Application>Microsoft Office PowerPoint</Application>
  <PresentationFormat>全屏显示(16:9)</PresentationFormat>
  <Paragraphs>120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微软雅黑</vt:lpstr>
      <vt:lpstr>Arial</vt:lpstr>
      <vt:lpstr>DFKai-SB</vt:lpstr>
      <vt:lpstr>Calibri</vt:lpstr>
      <vt:lpstr>宋体</vt:lpstr>
      <vt:lpstr>经典特宋简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AutoBVT</cp:lastModifiedBy>
  <cp:revision>171</cp:revision>
  <dcterms:created xsi:type="dcterms:W3CDTF">2012-03-17T09:19:58Z</dcterms:created>
  <dcterms:modified xsi:type="dcterms:W3CDTF">2017-11-06T03:14:13Z</dcterms:modified>
</cp:coreProperties>
</file>